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4" r:id="rId4"/>
    <p:sldId id="27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6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D08410-F415-4A41-8712-32164E92302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BEEAB9-CD0C-4128-A993-7CDEA20F170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293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343-FCE4-43F7-8B0B-590AA296A69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03A19-26F4-4C90-B331-86FC5B54C41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95512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B2962D-FB54-47E7-BCAF-9BF00CC475C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2C5699-6B22-4773-9BF2-5C437D8FC92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9883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08BB81D-F433-4B58-B774-12D719F8C533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FABBDC8-4556-461D-9361-DEA0A18E8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26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4F5BA8D-6325-4946-B057-AAC1005E3968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51A53B8-60E3-4CF8-916B-9FE54E4430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88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405B78E5-557D-471D-8F7C-E08D200FDBE9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5A3AAF4-4D80-4FA0-9130-C611188710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2351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F5E2FE17-933A-4EFE-96E1-7B9DC7D304EB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EEDC3B3E-610B-4F68-9DB3-6F3138842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723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C5C0B438-1236-404E-8E92-FB50A613C3DC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902AC6BD-2AB6-45CD-8993-23D90AF272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5222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0C07B502-795D-4787-89E0-51E0CCA84639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CF93550-8B1C-4664-A1B3-D32AE38D7BD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5397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ABC66AA-8557-4C61-9AF2-8D85306E049A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7033765D-5B57-4483-9AF7-8D81743B7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2757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DCD01120-EAA4-4D33-888D-4AC922DFA5D9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DA4291-79D9-444C-BF58-034920D28E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62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FB081-69AC-45C9-99FD-A97F96C87CFA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96F626-DDC4-4458-BDA3-ED0ABEA1B56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57020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2E2580F4-9EDA-4F90-A8F8-B2148584E916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00F104D-D635-43DB-B93D-48C8A444BF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354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5E01D204-5886-4B29-8283-53A6643A0EF2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A53144CC-E61E-4CA1-A86F-3B98F5F319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757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10958241-EEEC-4537-AB6F-6271AF71B019}" type="datetime1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defTabSz="914400">
              <a:defRPr/>
            </a:lvl1pPr>
          </a:lstStyle>
          <a:p>
            <a:pPr>
              <a:defRPr/>
            </a:pPr>
            <a:fld id="{35698989-73E6-4A0C-A0A9-64DF3724E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2654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0DAAC86-2C02-4B21-848D-AFC10EEE9771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05734C5-8BED-4CA7-B8AF-4143EF461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746495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B0A3427-25F8-4147-9EC5-2FCED5ABB9FA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DFA181B-D8A6-4238-B31D-54ABB071EE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1383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D2ADD83C-A835-46F8-841C-83DE448E4FEB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BB8463F-55B9-4A9A-B999-ED6111173E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7121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60D3393-1211-4BBC-97AF-15CC922BEB54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A7F38FB-0EAA-49D6-99D9-5EA467B5A6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5422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60EE64-82DA-45BF-B6E5-214640C246E5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6FEE6AC-0605-4BE9-8F8F-62A82F84F1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649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C3FFC83-DA10-4C28-A8AE-D0510A58134E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ADD232A3-CC32-4629-BE53-35AFEC6B5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6384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1C10056-08AD-4A6E-8836-64B9215CE4F0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00B836CA-F8B8-4DE5-88E4-DA176DE5F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1669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7177C5-2D64-429A-A6D8-523BDA246495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E88CD-41AC-4F52-84C5-D6D103D4EE1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49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E643B20D-B67D-4B98-A1C0-F9F7AF931C33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5AF7BEB4-2B75-419A-98A5-194FE8F2D2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7293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F3D4CA4C-98B9-43F0-86A7-3C41285509AC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B369FA92-8669-4DD8-96F1-8EF812A4C5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21723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9A51EC00-74D7-43E6-AE79-8BADAAC8387D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C51A502F-63B5-47BF-A93C-501E634EB1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94021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1218801D-4093-4F16-A9BF-ECE3F97F58DB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Arial" charset="0"/>
              </a:defRPr>
            </a:lvl1pPr>
          </a:lstStyle>
          <a:p>
            <a:pPr>
              <a:defRPr/>
            </a:pPr>
            <a:fld id="{69AE2F1D-A8B3-45C6-9F81-0122BD7B4E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5556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303FD-B937-4F10-8679-49509D8868E9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F8C5-BA89-4F81-9BC1-E4B066A035D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19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EFD70-687B-4A24-83F6-60B7A31EDDD3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C2D24-BE59-413A-BBD1-0135163E4D5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358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BADCB8-E91B-49DB-87AC-C32B703B0E8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64C9B-2A70-464B-A55A-968967F5D7A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94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C0D681-5CD6-4174-9F46-D42850E3905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202D3-7CE9-432D-9A62-696168DA4C8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3924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E7C5-21AA-4103-8FBA-0EDAD72509E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22A1E-945E-43C0-BC14-BE1793826A6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630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578A0D-FACA-4413-904F-EE1D4B356CB6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066FD-CCFF-45FD-91AE-7601B526CB40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04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572E657-7C24-4DB9-8F3E-665930D50E2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6/25/2013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B754474-A02F-4FF1-A1A2-23787D7504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3998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80E77A0-7D08-41F7-8A31-DD05EE4C2946}" type="datetime1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457200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E3F6AAF-8377-4322-862E-69512690D5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145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itchFamily="34" charset="-128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MS PGothic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B17E603B-774B-4C70-8CE8-0F18ECE79EBC}" type="datetimeFigureOut">
              <a:rPr lang="en-US"/>
              <a:pPr>
                <a:defRPr/>
              </a:pPr>
              <a:t>6/25/2013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Calibri"/>
              </a:defRPr>
            </a:lvl1pPr>
          </a:lstStyle>
          <a:p>
            <a:pPr>
              <a:defRPr/>
            </a:pPr>
            <a:fld id="{3C1EBB18-71A1-4A21-90BF-0FAB202F64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456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qfaults.cr.usgs.gov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earthquake.usgs.gov/anss/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578" name="Picture 3" descr="F:\Figures\Lembang_All.jpg"/>
          <p:cNvPicPr>
            <a:picLocks noChangeAspect="1" noChangeArrowheads="1"/>
          </p:cNvPicPr>
          <p:nvPr/>
        </p:nvPicPr>
        <p:blipFill>
          <a:blip r:embed="rId2">
            <a:lum brigh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97" b="25620"/>
          <a:stretch>
            <a:fillRect/>
          </a:stretch>
        </p:blipFill>
        <p:spPr bwMode="auto">
          <a:xfrm>
            <a:off x="0" y="1989138"/>
            <a:ext cx="9144000" cy="223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79" name="Picture 2" descr="logo IT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013" y="5402263"/>
            <a:ext cx="917575" cy="9175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253038"/>
            <a:ext cx="1054100" cy="10541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025" y="5291138"/>
            <a:ext cx="817563" cy="105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2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6988" y="5138738"/>
            <a:ext cx="2678112" cy="138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3" name="Picture 4" descr="great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3388" y="36513"/>
            <a:ext cx="900112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2584" name="Picture 8" descr="C:\Users\User\Documents\MudrickRD_X3\10.Assosiations\logo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203200"/>
            <a:ext cx="2741613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2585" name="Rectangle 9"/>
          <p:cNvSpPr>
            <a:spLocks noChangeArrowheads="1"/>
          </p:cNvSpPr>
          <p:nvPr/>
        </p:nvSpPr>
        <p:spPr bwMode="auto">
          <a:xfrm>
            <a:off x="0" y="1196975"/>
            <a:ext cx="9144000" cy="249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Pelatihan :</a:t>
            </a:r>
            <a:endParaRPr lang="en-US" sz="16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Techniques in Active Tectonic Study</a:t>
            </a:r>
            <a:endParaRPr lang="en-US" sz="24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Juni 20-Juli 2, 2013</a:t>
            </a:r>
            <a:endParaRPr lang="en-US" sz="20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Instruktur: Prof. J Ramon Arrowsmith (JRA)</a:t>
            </a:r>
            <a:endParaRPr lang="en-US" sz="16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Dari Arizona State University (ASU) - US</a:t>
            </a:r>
            <a:endParaRPr lang="en-US" sz="16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4400">
              <a:solidFill>
                <a:srgbClr val="000000"/>
              </a:solidFill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152586" name="Rectangle 11"/>
          <p:cNvSpPr>
            <a:spLocks noChangeArrowheads="1"/>
          </p:cNvSpPr>
          <p:nvPr/>
        </p:nvSpPr>
        <p:spPr bwMode="auto">
          <a:xfrm>
            <a:off x="1624013" y="3325813"/>
            <a:ext cx="5684837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Tempat Pelaksanaan: </a:t>
            </a:r>
          </a:p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1600">
                <a:solidFill>
                  <a:srgbClr val="000000"/>
                </a:solidFill>
                <a:latin typeface="Arial" charset="0"/>
                <a:ea typeface="MS PGothic" pitchFamily="34" charset="-128"/>
              </a:rPr>
              <a:t>Ruang Pangea, Laboratorium Gempabumi (LabEarth) – Puslit Geoteknologi LIPI dan Kuliah lapangan akan dilakukan disekitar Sesar Lembang, Jawa Barat.</a:t>
            </a:r>
          </a:p>
        </p:txBody>
      </p:sp>
      <p:sp>
        <p:nvSpPr>
          <p:cNvPr id="152587" name="Rectangle 12"/>
          <p:cNvSpPr>
            <a:spLocks noChangeArrowheads="1"/>
          </p:cNvSpPr>
          <p:nvPr/>
        </p:nvSpPr>
        <p:spPr bwMode="auto">
          <a:xfrm>
            <a:off x="2108200" y="4616450"/>
            <a:ext cx="5945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indent="22860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b="1" i="1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* </a:t>
            </a:r>
            <a:r>
              <a:rPr lang="en-US" i="1">
                <a:solidFill>
                  <a:srgbClr val="000000"/>
                </a:solidFill>
                <a:ea typeface="MS PGothic" pitchFamily="34" charset="-128"/>
                <a:cs typeface="Times New Roman" pitchFamily="18" charset="0"/>
              </a:rPr>
              <a:t>Lebih jelas baca TOR/KAK dan daftar acara</a:t>
            </a:r>
          </a:p>
        </p:txBody>
      </p:sp>
    </p:spTree>
    <p:extLst>
      <p:ext uri="{BB962C8B-B14F-4D97-AF65-F5344CB8AC3E}">
        <p14:creationId xmlns:p14="http://schemas.microsoft.com/office/powerpoint/2010/main" val="299484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286000"/>
            <a:ext cx="7086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581400"/>
            <a:ext cx="2084388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1000"/>
            <a:ext cx="68580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324600"/>
            <a:ext cx="81819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2" name="Text Box 6"/>
          <p:cNvSpPr txBox="1">
            <a:spLocks noChangeArrowheads="1"/>
          </p:cNvSpPr>
          <p:nvPr/>
        </p:nvSpPr>
        <p:spPr bwMode="auto">
          <a:xfrm>
            <a:off x="7486650" y="65532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404317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914400"/>
            <a:ext cx="5624513" cy="3160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0"/>
            <a:ext cx="3025775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4" name="Text Box 4"/>
          <p:cNvSpPr txBox="1">
            <a:spLocks noChangeArrowheads="1"/>
          </p:cNvSpPr>
          <p:nvPr/>
        </p:nvSpPr>
        <p:spPr bwMode="auto">
          <a:xfrm>
            <a:off x="457200" y="1905000"/>
            <a:ext cx="24717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00"/>
                </a:solidFill>
              </a:rPr>
              <a:t>Bakeya Transect</a:t>
            </a:r>
          </a:p>
        </p:txBody>
      </p:sp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4724400" y="381000"/>
            <a:ext cx="2552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i="1">
                <a:solidFill>
                  <a:srgbClr val="FFFF00"/>
                </a:solidFill>
              </a:rPr>
              <a:t>Bagmati</a:t>
            </a:r>
            <a:r>
              <a:rPr lang="en-US" i="1">
                <a:solidFill>
                  <a:srgbClr val="FFFF00"/>
                </a:solidFill>
              </a:rPr>
              <a:t> </a:t>
            </a:r>
            <a:r>
              <a:rPr lang="en-US" sz="2400" i="1">
                <a:solidFill>
                  <a:srgbClr val="FFFF00"/>
                </a:solidFill>
              </a:rPr>
              <a:t>Transect</a:t>
            </a:r>
          </a:p>
        </p:txBody>
      </p:sp>
      <p:sp>
        <p:nvSpPr>
          <p:cNvPr id="51206" name="Text Box 6"/>
          <p:cNvSpPr txBox="1">
            <a:spLocks noChangeArrowheads="1"/>
          </p:cNvSpPr>
          <p:nvPr/>
        </p:nvSpPr>
        <p:spPr bwMode="auto">
          <a:xfrm>
            <a:off x="3946525" y="4989513"/>
            <a:ext cx="4425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>
                <a:solidFill>
                  <a:srgbClr val="FFFF00"/>
                </a:solidFill>
              </a:rPr>
              <a:t>Data from Lave and Avouac, 2000, JGR</a:t>
            </a:r>
          </a:p>
        </p:txBody>
      </p: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bg1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694516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95388"/>
            <a:ext cx="9194800" cy="566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7" name="Text Box 3"/>
          <p:cNvSpPr txBox="1">
            <a:spLocks noChangeArrowheads="1"/>
          </p:cNvSpPr>
          <p:nvPr/>
        </p:nvSpPr>
        <p:spPr bwMode="auto">
          <a:xfrm>
            <a:off x="2209800" y="0"/>
            <a:ext cx="5122863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FF00"/>
                </a:solidFill>
              </a:rPr>
              <a:t>Siwalik Hills Anticline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 b="1" i="1">
                <a:solidFill>
                  <a:srgbClr val="FFFF00"/>
                </a:solidFill>
              </a:rPr>
              <a:t>Himalaya Foreland, Nepal</a:t>
            </a:r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1143000" y="6096000"/>
            <a:ext cx="6629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Strike-Parallel: Uniform Uplift Along Stream</a:t>
            </a:r>
          </a:p>
        </p:txBody>
      </p:sp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7486650" y="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616761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1600200"/>
            <a:ext cx="9077325" cy="365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Strike-Parallel: Normal, uniform concavity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609600" y="54102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Strike-Parallel: Steepness varies with U</a:t>
            </a: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800600" y="2057400"/>
            <a:ext cx="11969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14 mm/yr</a:t>
            </a: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3962400" y="3352800"/>
            <a:ext cx="1093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009900"/>
                </a:solidFill>
                <a:latin typeface="Comic Sans MS" pitchFamily="66" charset="0"/>
              </a:rPr>
              <a:t>7 mm/yr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177840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1938" y="609600"/>
            <a:ext cx="9764713" cy="6465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609600" y="228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4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Siwalik Hills, Nepal</a:t>
            </a:r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  <p:sp>
        <p:nvSpPr>
          <p:cNvPr id="54277" name="Rectangle 5"/>
          <p:cNvSpPr>
            <a:spLocks noChangeArrowheads="1"/>
          </p:cNvSpPr>
          <p:nvPr/>
        </p:nvSpPr>
        <p:spPr bwMode="auto">
          <a:xfrm>
            <a:off x="6724650" y="1371600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Steepness  (Ks) varies with U</a:t>
            </a:r>
          </a:p>
        </p:txBody>
      </p:sp>
    </p:spTree>
    <p:extLst>
      <p:ext uri="{BB962C8B-B14F-4D97-AF65-F5344CB8AC3E}">
        <p14:creationId xmlns:p14="http://schemas.microsoft.com/office/powerpoint/2010/main" val="3031541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overviewDE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988"/>
            <a:ext cx="9144000" cy="651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299" name="Text Box 7"/>
          <p:cNvSpPr txBox="1">
            <a:spLocks noChangeArrowheads="1"/>
          </p:cNvSpPr>
          <p:nvPr/>
        </p:nvSpPr>
        <p:spPr bwMode="auto">
          <a:xfrm>
            <a:off x="-76200" y="-76200"/>
            <a:ext cx="68580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 b="1">
                <a:solidFill>
                  <a:srgbClr val="1F497D"/>
                </a:solidFill>
              </a:rPr>
              <a:t>Tectonic Geomorphology of the San Gabriel Mountains</a:t>
            </a:r>
          </a:p>
        </p:txBody>
      </p:sp>
      <p:sp>
        <p:nvSpPr>
          <p:cNvPr id="55300" name="Text Box 8"/>
          <p:cNvSpPr txBox="1">
            <a:spLocks noChangeArrowheads="1"/>
          </p:cNvSpPr>
          <p:nvPr/>
        </p:nvSpPr>
        <p:spPr bwMode="auto">
          <a:xfrm>
            <a:off x="6019800" y="-47625"/>
            <a:ext cx="312420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  <a:hlinkClick r:id="rId3"/>
              </a:rPr>
              <a:t>http://qfaults.cr.usgs.gov</a:t>
            </a:r>
            <a:endParaRPr lang="en-US" sz="1200">
              <a:solidFill>
                <a:prstClr val="black"/>
              </a:solidFill>
              <a:latin typeface="Times New Roman" pitchFamily="18" charset="0"/>
            </a:endParaRPr>
          </a:p>
          <a:p>
            <a:pPr algn="ctr" eaLnBrk="1" fontAlgn="base" hangingPunct="1">
              <a:spcBef>
                <a:spcPct val="20000"/>
              </a:spcBef>
              <a:spcAft>
                <a:spcPct val="0"/>
              </a:spcAft>
            </a:pPr>
            <a:r>
              <a:rPr lang="en-US" sz="1200">
                <a:solidFill>
                  <a:prstClr val="black"/>
                </a:solidFill>
                <a:latin typeface="Times New Roman" pitchFamily="18" charset="0"/>
                <a:hlinkClick r:id="rId4"/>
              </a:rPr>
              <a:t>http://earthquake.usgs.gov/anss/</a:t>
            </a:r>
            <a:r>
              <a:rPr lang="en-US" sz="1200">
                <a:solidFill>
                  <a:prstClr val="black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55301" name="Rectangle 10"/>
          <p:cNvSpPr>
            <a:spLocks noChangeArrowheads="1"/>
          </p:cNvSpPr>
          <p:nvPr/>
        </p:nvSpPr>
        <p:spPr bwMode="auto">
          <a:xfrm>
            <a:off x="2590800" y="5867400"/>
            <a:ext cx="1143000" cy="4572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3688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425"/>
            <a:ext cx="914400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3" name="Rectangle 3"/>
          <p:cNvSpPr>
            <a:spLocks noChangeArrowheads="1"/>
          </p:cNvSpPr>
          <p:nvPr/>
        </p:nvSpPr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Active Faults</a:t>
            </a:r>
            <a:br>
              <a:rPr lang="en-US" sz="2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</a:br>
            <a:r>
              <a:rPr lang="en-US" sz="2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Thickness = Most Recent Known Slip</a:t>
            </a:r>
          </a:p>
        </p:txBody>
      </p:sp>
      <p:sp>
        <p:nvSpPr>
          <p:cNvPr id="56324" name="Rectangle 4"/>
          <p:cNvSpPr>
            <a:spLocks noChangeArrowheads="1"/>
          </p:cNvSpPr>
          <p:nvPr/>
        </p:nvSpPr>
        <p:spPr bwMode="auto">
          <a:xfrm>
            <a:off x="6096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Shaded Relief with Color = Elevation</a:t>
            </a:r>
          </a:p>
        </p:txBody>
      </p:sp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1425620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-881063"/>
            <a:ext cx="11277600" cy="70612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7" name="Rectangle 3"/>
          <p:cNvSpPr>
            <a:spLocks noChangeArrowheads="1"/>
          </p:cNvSpPr>
          <p:nvPr/>
        </p:nvSpPr>
        <p:spPr bwMode="auto">
          <a:xfrm>
            <a:off x="228600" y="5562600"/>
            <a:ext cx="8915400" cy="1020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Beware</a:t>
            </a:r>
            <a:r>
              <a:rPr lang="en-US" sz="280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: Many authors use “hillslope relief” and “local relief” (measured over up to 5km radius) as interchangeable</a:t>
            </a:r>
          </a:p>
        </p:txBody>
      </p:sp>
      <p:sp>
        <p:nvSpPr>
          <p:cNvPr id="57348" name="Text Box 4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white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3638165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73138"/>
            <a:ext cx="9144000" cy="494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371" name="Rectangle 3"/>
          <p:cNvSpPr>
            <a:spLocks noChangeArrowheads="1"/>
          </p:cNvSpPr>
          <p:nvPr/>
        </p:nvSpPr>
        <p:spPr bwMode="auto">
          <a:xfrm>
            <a:off x="457200" y="27463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Local Relief (r = 2.5km)</a:t>
            </a:r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  <p:sp>
        <p:nvSpPr>
          <p:cNvPr id="58373" name="Rectangle 5"/>
          <p:cNvSpPr>
            <a:spLocks noChangeArrowheads="1"/>
          </p:cNvSpPr>
          <p:nvPr/>
        </p:nvSpPr>
        <p:spPr bwMode="auto">
          <a:xfrm>
            <a:off x="2438400" y="-11113"/>
            <a:ext cx="4783138" cy="39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Streams by Normalized Steepness Index</a:t>
            </a:r>
          </a:p>
        </p:txBody>
      </p:sp>
      <p:sp>
        <p:nvSpPr>
          <p:cNvPr id="58374" name="Rectangle 6"/>
          <p:cNvSpPr>
            <a:spLocks noChangeArrowheads="1"/>
          </p:cNvSpPr>
          <p:nvPr/>
        </p:nvSpPr>
        <p:spPr bwMode="auto">
          <a:xfrm>
            <a:off x="609600" y="57150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 i="1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Note:</a:t>
            </a:r>
            <a:r>
              <a:rPr lang="en-US" sz="28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 abrupt steepness breaks across active faults, no break where inactive/slow</a:t>
            </a:r>
          </a:p>
        </p:txBody>
      </p:sp>
    </p:spTree>
    <p:extLst>
      <p:ext uri="{BB962C8B-B14F-4D97-AF65-F5344CB8AC3E}">
        <p14:creationId xmlns:p14="http://schemas.microsoft.com/office/powerpoint/2010/main" val="1953123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1165225" y="0"/>
          <a:ext cx="6759575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7796825" imgH="7911111" progId="Photoshop.Image.9">
                  <p:embed/>
                </p:oleObj>
              </mc:Choice>
              <mc:Fallback>
                <p:oleObj name="Image" r:id="rId3" imgW="7796825" imgH="7911111" progId="Photoshop.Image.9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65225" y="0"/>
                        <a:ext cx="6759575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0527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563"/>
            <a:ext cx="9144000" cy="884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Topographic metrics and bedrock channels</a:t>
            </a:r>
            <a:br>
              <a:rPr lang="en-US" b="1" i="1" dirty="0" smtClean="0"/>
            </a:br>
            <a:r>
              <a:rPr lang="en-US" dirty="0" smtClean="0"/>
              <a:t>Outline of this lecture</a:t>
            </a:r>
            <a:endParaRPr lang="en-US" dirty="0"/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010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Topographic metrics</a:t>
            </a:r>
          </a:p>
          <a:p>
            <a:pPr eaLnBrk="1" hangingPunct="1"/>
            <a:r>
              <a:rPr lang="en-US" dirty="0" smtClean="0"/>
              <a:t>Fluvial scaling and slope-area relationships</a:t>
            </a:r>
          </a:p>
          <a:p>
            <a:pPr eaLnBrk="1" hangingPunct="1"/>
            <a:r>
              <a:rPr lang="en-US" dirty="0" smtClean="0"/>
              <a:t>Channel steepness sensitivity to rock uplift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5112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3563"/>
            <a:ext cx="9144000" cy="884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i="1" dirty="0" smtClean="0"/>
              <a:t>Topographic metrics and bedrock channels</a:t>
            </a:r>
            <a:br>
              <a:rPr lang="en-US" b="1" i="1" dirty="0" smtClean="0"/>
            </a:br>
            <a:r>
              <a:rPr lang="en-US" dirty="0" smtClean="0"/>
              <a:t>Outline of this lecture</a:t>
            </a:r>
            <a:endParaRPr lang="en-US" dirty="0"/>
          </a:p>
        </p:txBody>
      </p:sp>
      <p:sp>
        <p:nvSpPr>
          <p:cNvPr id="153603" name="Content Placeholder 2"/>
          <p:cNvSpPr>
            <a:spLocks noGrp="1"/>
          </p:cNvSpPr>
          <p:nvPr>
            <p:ph idx="1"/>
          </p:nvPr>
        </p:nvSpPr>
        <p:spPr>
          <a:xfrm>
            <a:off x="685800" y="2438400"/>
            <a:ext cx="8001000" cy="3687763"/>
          </a:xfrm>
        </p:spPr>
        <p:txBody>
          <a:bodyPr/>
          <a:lstStyle/>
          <a:p>
            <a:pPr eaLnBrk="1" hangingPunct="1"/>
            <a:r>
              <a:rPr lang="en-US" dirty="0" smtClean="0"/>
              <a:t>Topographic metrics</a:t>
            </a:r>
          </a:p>
          <a:p>
            <a:pPr eaLnBrk="1" hangingPunct="1"/>
            <a:r>
              <a:rPr lang="en-US" dirty="0" smtClean="0"/>
              <a:t>Fluvial scaling and slope-area relationships</a:t>
            </a:r>
          </a:p>
          <a:p>
            <a:pPr eaLnBrk="1" hangingPunct="1"/>
            <a:r>
              <a:rPr lang="en-US" dirty="0" smtClean="0"/>
              <a:t>Channel steepness sensitivity to rock uplift</a:t>
            </a:r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397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Topographic Metrics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4876800"/>
          </a:xfrm>
        </p:spPr>
        <p:txBody>
          <a:bodyPr/>
          <a:lstStyle/>
          <a:p>
            <a:r>
              <a:rPr lang="en-US" smtClean="0"/>
              <a:t>Many Topographic metrics have been proposed.  We’ll examine the three most common</a:t>
            </a:r>
          </a:p>
          <a:p>
            <a:pPr lvl="1"/>
            <a:r>
              <a:rPr lang="en-US" smtClean="0"/>
              <a:t>Channel Steepness Index</a:t>
            </a:r>
          </a:p>
          <a:p>
            <a:pPr lvl="1"/>
            <a:r>
              <a:rPr lang="en-US" smtClean="0"/>
              <a:t>Hillslope Gradients</a:t>
            </a:r>
          </a:p>
          <a:p>
            <a:pPr lvl="1"/>
            <a:r>
              <a:rPr lang="en-US" smtClean="0"/>
              <a:t>Local Relief at Various Scales</a:t>
            </a:r>
          </a:p>
          <a:p>
            <a:r>
              <a:rPr lang="en-US" smtClean="0"/>
              <a:t>What are the relationships among these?</a:t>
            </a:r>
          </a:p>
          <a:p>
            <a:r>
              <a:rPr lang="en-US" smtClean="0"/>
              <a:t>Which are most useful for gaging the influence of tectonics on topography?</a:t>
            </a:r>
          </a:p>
        </p:txBody>
      </p:sp>
      <p:sp>
        <p:nvSpPr>
          <p:cNvPr id="43012" name="Text Box 4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3228212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838200"/>
            <a:ext cx="6629400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5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686800" cy="1020763"/>
          </a:xfrm>
        </p:spPr>
        <p:txBody>
          <a:bodyPr/>
          <a:lstStyle/>
          <a:p>
            <a:r>
              <a:rPr lang="en-US" sz="3200" smtClean="0"/>
              <a:t>80-90% Relief is on Bedrock Channels</a:t>
            </a:r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228600" y="5837238"/>
            <a:ext cx="8915400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Blue lines: drainage area &gt; 1km</a:t>
            </a:r>
            <a:r>
              <a:rPr lang="en-US" sz="2800" baseline="30000">
                <a:solidFill>
                  <a:srgbClr val="FFCC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3600" baseline="30000">
              <a:solidFill>
                <a:srgbClr val="1F497D"/>
              </a:solidFill>
              <a:latin typeface="Symbol" pitchFamily="18" charset="2"/>
              <a:cs typeface="Arial" pitchFamily="34" charset="0"/>
            </a:endParaRPr>
          </a:p>
        </p:txBody>
      </p:sp>
      <p:sp>
        <p:nvSpPr>
          <p:cNvPr id="44037" name="Text Box 5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587993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153400" cy="167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chemeClr val="bg1"/>
                </a:solidFill>
              </a:rPr>
              <a:t>Empirical data for well-adjusted fluvial systems around the globe yield the following scaling:</a:t>
            </a:r>
          </a:p>
          <a:p>
            <a:pPr>
              <a:lnSpc>
                <a:spcPct val="90000"/>
              </a:lnSpc>
            </a:pPr>
            <a:endParaRPr lang="en-US" sz="2400" smtClean="0">
              <a:solidFill>
                <a:schemeClr val="bg1"/>
              </a:solidFill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sz="2400" smtClean="0">
                <a:solidFill>
                  <a:schemeClr val="bg1"/>
                </a:solidFill>
              </a:rPr>
              <a:t>				</a:t>
            </a:r>
            <a:r>
              <a:rPr lang="en-US" sz="2800" smtClean="0">
                <a:solidFill>
                  <a:schemeClr val="bg1"/>
                </a:solidFill>
              </a:rPr>
              <a:t>S = k</a:t>
            </a:r>
            <a:r>
              <a:rPr lang="en-US" sz="2800" baseline="-25000" smtClean="0">
                <a:solidFill>
                  <a:schemeClr val="bg1"/>
                </a:solidFill>
              </a:rPr>
              <a:t>s</a:t>
            </a:r>
            <a:r>
              <a:rPr lang="en-US" sz="2800" smtClean="0">
                <a:solidFill>
                  <a:schemeClr val="bg1"/>
                </a:solidFill>
              </a:rPr>
              <a:t>A</a:t>
            </a:r>
            <a:r>
              <a:rPr lang="en-US" sz="2800" baseline="30000" smtClean="0">
                <a:solidFill>
                  <a:schemeClr val="bg1"/>
                </a:solidFill>
              </a:rPr>
              <a:t>-</a:t>
            </a:r>
            <a:r>
              <a:rPr lang="en-US" sz="2800" baseline="30000" smtClean="0">
                <a:solidFill>
                  <a:schemeClr val="bg1"/>
                </a:solidFill>
                <a:latin typeface="Symbol" pitchFamily="18" charset="2"/>
              </a:rPr>
              <a:t>q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800" baseline="30000" smtClean="0">
              <a:solidFill>
                <a:schemeClr val="bg1"/>
              </a:solidFill>
              <a:latin typeface="Symbol" pitchFamily="18" charset="2"/>
            </a:endParaRP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685800"/>
          </a:xfrm>
          <a:noFill/>
        </p:spPr>
        <p:txBody>
          <a:bodyPr/>
          <a:lstStyle/>
          <a:p>
            <a:r>
              <a:rPr lang="en-US" sz="3200" smtClean="0">
                <a:solidFill>
                  <a:schemeClr val="bg1"/>
                </a:solidFill>
              </a:rPr>
              <a:t>Fluvial Scaling – Empirical Data</a:t>
            </a:r>
          </a:p>
        </p:txBody>
      </p:sp>
      <p:grpSp>
        <p:nvGrpSpPr>
          <p:cNvPr id="45060" name="Group 4"/>
          <p:cNvGrpSpPr>
            <a:grpSpLocks/>
          </p:cNvGrpSpPr>
          <p:nvPr/>
        </p:nvGrpSpPr>
        <p:grpSpPr bwMode="auto">
          <a:xfrm>
            <a:off x="-76200" y="3124200"/>
            <a:ext cx="9402763" cy="1952625"/>
            <a:chOff x="-78" y="2850"/>
            <a:chExt cx="5923" cy="1230"/>
          </a:xfrm>
        </p:grpSpPr>
        <p:pic>
          <p:nvPicPr>
            <p:cNvPr id="45063" name="Picture 5" descr="prof_adj_s_a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4" y="2850"/>
              <a:ext cx="2971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5064" name="Picture 6" descr="prof_adjuste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8" y="2850"/>
              <a:ext cx="2971" cy="12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0103" name="Text Box 7"/>
          <p:cNvSpPr txBox="1">
            <a:spLocks noChangeArrowheads="1"/>
          </p:cNvSpPr>
          <p:nvPr/>
        </p:nvSpPr>
        <p:spPr bwMode="auto">
          <a:xfrm>
            <a:off x="609600" y="5486400"/>
            <a:ext cx="8077200" cy="99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8925" indent="-288925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>
                <a:solidFill>
                  <a:schemeClr val="bg1"/>
                </a:solidFill>
              </a:rPr>
              <a:t>Linear relationship between</a:t>
            </a:r>
            <a:r>
              <a:rPr lang="en-US" sz="2800">
                <a:solidFill>
                  <a:schemeClr val="bg1"/>
                </a:solidFill>
              </a:rPr>
              <a:t> </a:t>
            </a:r>
            <a:r>
              <a:rPr lang="en-US" sz="2400">
                <a:solidFill>
                  <a:schemeClr val="bg1"/>
                </a:solidFill>
              </a:rPr>
              <a:t>log(S) and log(A)</a:t>
            </a:r>
          </a:p>
          <a:p>
            <a:pPr eaLnBrk="1" fontAlgn="base" hangingPunct="1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en-US" sz="2400" b="1">
                <a:solidFill>
                  <a:schemeClr val="bg1"/>
                </a:solidFill>
              </a:rPr>
              <a:t>k</a:t>
            </a:r>
            <a:r>
              <a:rPr lang="en-US" sz="2400" b="1" baseline="-25000">
                <a:solidFill>
                  <a:schemeClr val="bg1"/>
                </a:solidFill>
              </a:rPr>
              <a:t>s</a:t>
            </a:r>
            <a:r>
              <a:rPr lang="en-US" sz="2400" b="1">
                <a:solidFill>
                  <a:schemeClr val="bg1"/>
                </a:solidFill>
              </a:rPr>
              <a:t> is the channel steepness; </a:t>
            </a:r>
            <a:r>
              <a:rPr lang="en-US" sz="2400" b="1">
                <a:solidFill>
                  <a:schemeClr val="bg1"/>
                </a:solidFill>
                <a:latin typeface="Symbol" pitchFamily="18" charset="2"/>
              </a:rPr>
              <a:t>q</a:t>
            </a:r>
            <a:r>
              <a:rPr lang="en-US" sz="2400" b="1">
                <a:solidFill>
                  <a:schemeClr val="bg1"/>
                </a:solidFill>
              </a:rPr>
              <a:t> is the concavity</a:t>
            </a:r>
            <a:endParaRPr lang="en-US" sz="2800" b="1">
              <a:solidFill>
                <a:schemeClr val="bg1"/>
              </a:solidFill>
            </a:endParaRPr>
          </a:p>
        </p:txBody>
      </p:sp>
      <p:sp>
        <p:nvSpPr>
          <p:cNvPr id="45062" name="Text Box 8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chemeClr val="bg1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3677078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0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103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26613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22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Flint’s Law: Mixed Bedrock-Alluvial Stream (Appalachians, VA)</a:t>
            </a:r>
          </a:p>
        </p:txBody>
      </p:sp>
      <p:sp>
        <p:nvSpPr>
          <p:cNvPr id="46084" name="Line 4"/>
          <p:cNvSpPr>
            <a:spLocks noChangeShapeType="1"/>
          </p:cNvSpPr>
          <p:nvPr/>
        </p:nvSpPr>
        <p:spPr bwMode="auto">
          <a:xfrm>
            <a:off x="1706563" y="2178050"/>
            <a:ext cx="20574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-457200" y="6324600"/>
            <a:ext cx="10363200" cy="381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6086" name="Text Box 6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1511510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726613" cy="652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107" name="Text Box 3"/>
          <p:cNvSpPr txBox="1">
            <a:spLocks noChangeArrowheads="1"/>
          </p:cNvSpPr>
          <p:nvPr/>
        </p:nvSpPr>
        <p:spPr bwMode="auto">
          <a:xfrm>
            <a:off x="533400" y="381000"/>
            <a:ext cx="82280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9900"/>
                </a:solidFill>
                <a:latin typeface="Times New Roman" pitchFamily="18" charset="0"/>
              </a:rPr>
              <a:t>Flint’s Law: Mixed Bedrock-Alluvial Stream (Appalachians, VA)</a:t>
            </a:r>
          </a:p>
        </p:txBody>
      </p:sp>
      <p:sp>
        <p:nvSpPr>
          <p:cNvPr id="47108" name="Line 4"/>
          <p:cNvSpPr>
            <a:spLocks noChangeShapeType="1"/>
          </p:cNvSpPr>
          <p:nvPr/>
        </p:nvSpPr>
        <p:spPr bwMode="auto">
          <a:xfrm>
            <a:off x="1706563" y="2178050"/>
            <a:ext cx="2057400" cy="152400"/>
          </a:xfrm>
          <a:prstGeom prst="line">
            <a:avLst/>
          </a:prstGeom>
          <a:noFill/>
          <a:ln w="38100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09" name="Line 6"/>
          <p:cNvSpPr>
            <a:spLocks noChangeShapeType="1"/>
          </p:cNvSpPr>
          <p:nvPr/>
        </p:nvSpPr>
        <p:spPr bwMode="auto">
          <a:xfrm>
            <a:off x="3810000" y="1828800"/>
            <a:ext cx="0" cy="2133600"/>
          </a:xfrm>
          <a:prstGeom prst="line">
            <a:avLst/>
          </a:prstGeom>
          <a:noFill/>
          <a:ln w="9525">
            <a:solidFill>
              <a:srgbClr val="FFCC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0" name="Text Box 7"/>
          <p:cNvSpPr txBox="1">
            <a:spLocks noChangeArrowheads="1"/>
          </p:cNvSpPr>
          <p:nvPr/>
        </p:nvSpPr>
        <p:spPr bwMode="auto">
          <a:xfrm>
            <a:off x="5334000" y="1524000"/>
            <a:ext cx="1566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S = k</a:t>
            </a:r>
            <a:r>
              <a:rPr lang="en-US" sz="2800" baseline="-25000">
                <a:solidFill>
                  <a:srgbClr val="FFFF00"/>
                </a:solidFill>
              </a:rPr>
              <a:t>s</a:t>
            </a:r>
            <a:r>
              <a:rPr lang="en-US" sz="2800">
                <a:solidFill>
                  <a:srgbClr val="FFFF00"/>
                </a:solidFill>
              </a:rPr>
              <a:t>A</a:t>
            </a:r>
            <a:r>
              <a:rPr lang="en-US" sz="2800" baseline="30000">
                <a:solidFill>
                  <a:srgbClr val="FFFF00"/>
                </a:solidFill>
              </a:rPr>
              <a:t>-</a:t>
            </a:r>
            <a:r>
              <a:rPr lang="en-US" sz="2800" baseline="30000">
                <a:solidFill>
                  <a:srgbClr val="FFFF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47111" name="Text Box 9"/>
          <p:cNvSpPr txBox="1">
            <a:spLocks noChangeArrowheads="1"/>
          </p:cNvSpPr>
          <p:nvPr/>
        </p:nvSpPr>
        <p:spPr bwMode="auto">
          <a:xfrm>
            <a:off x="1981200" y="2667000"/>
            <a:ext cx="1271588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FF00"/>
                </a:solidFill>
              </a:rPr>
              <a:t>colluvial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FF00"/>
                </a:solidFill>
              </a:rPr>
              <a:t>reach</a:t>
            </a:r>
            <a:endParaRPr lang="en-US" sz="2000" baseline="3000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262154" name="Line 10"/>
          <p:cNvSpPr>
            <a:spLocks noChangeShapeType="1"/>
          </p:cNvSpPr>
          <p:nvPr/>
        </p:nvSpPr>
        <p:spPr bwMode="auto">
          <a:xfrm flipH="1">
            <a:off x="6858000" y="3200400"/>
            <a:ext cx="304800" cy="6096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 type="arrow" w="med" len="med"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155" name="Line 11"/>
          <p:cNvSpPr>
            <a:spLocks noChangeShapeType="1"/>
          </p:cNvSpPr>
          <p:nvPr/>
        </p:nvSpPr>
        <p:spPr bwMode="auto">
          <a:xfrm>
            <a:off x="4800600" y="2667000"/>
            <a:ext cx="0" cy="53340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156" name="Line 12"/>
          <p:cNvSpPr>
            <a:spLocks noChangeShapeType="1"/>
          </p:cNvSpPr>
          <p:nvPr/>
        </p:nvSpPr>
        <p:spPr bwMode="auto">
          <a:xfrm>
            <a:off x="4800600" y="3200400"/>
            <a:ext cx="1371600" cy="0"/>
          </a:xfrm>
          <a:prstGeom prst="line">
            <a:avLst/>
          </a:prstGeom>
          <a:noFill/>
          <a:ln w="38100">
            <a:solidFill>
              <a:srgbClr val="FFCC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2157" name="Text Box 13"/>
          <p:cNvSpPr txBox="1">
            <a:spLocks noChangeArrowheads="1"/>
          </p:cNvSpPr>
          <p:nvPr/>
        </p:nvSpPr>
        <p:spPr bwMode="auto">
          <a:xfrm>
            <a:off x="7223125" y="3087688"/>
            <a:ext cx="438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</a:rPr>
              <a:t>k</a:t>
            </a:r>
            <a:r>
              <a:rPr lang="en-US" sz="2400" baseline="-25000">
                <a:solidFill>
                  <a:srgbClr val="FFCC00"/>
                </a:solidFill>
              </a:rPr>
              <a:t>s</a:t>
            </a:r>
          </a:p>
        </p:txBody>
      </p:sp>
      <p:sp>
        <p:nvSpPr>
          <p:cNvPr id="262158" name="Text Box 14"/>
          <p:cNvSpPr txBox="1">
            <a:spLocks noChangeArrowheads="1"/>
          </p:cNvSpPr>
          <p:nvPr/>
        </p:nvSpPr>
        <p:spPr bwMode="auto">
          <a:xfrm>
            <a:off x="4403725" y="3159125"/>
            <a:ext cx="4445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>
                <a:solidFill>
                  <a:srgbClr val="FFCC00"/>
                </a:solidFill>
              </a:rPr>
              <a:t>-</a:t>
            </a:r>
            <a:r>
              <a:rPr lang="en-US" sz="2400">
                <a:solidFill>
                  <a:srgbClr val="FFCC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47117" name="Rectangle 16"/>
          <p:cNvSpPr>
            <a:spLocks noChangeArrowheads="1"/>
          </p:cNvSpPr>
          <p:nvPr/>
        </p:nvSpPr>
        <p:spPr bwMode="auto">
          <a:xfrm>
            <a:off x="-457200" y="6324600"/>
            <a:ext cx="10363200" cy="381000"/>
          </a:xfrm>
          <a:prstGeom prst="rect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118" name="Text Box 17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>
                <a:solidFill>
                  <a:schemeClr val="bg1"/>
                </a:solidFill>
              </a:rPr>
              <a:t>--K. X Whipple</a:t>
            </a:r>
          </a:p>
        </p:txBody>
      </p:sp>
      <p:sp>
        <p:nvSpPr>
          <p:cNvPr id="262152" name="Text Box 8"/>
          <p:cNvSpPr txBox="1">
            <a:spLocks noChangeArrowheads="1"/>
          </p:cNvSpPr>
          <p:nvPr/>
        </p:nvSpPr>
        <p:spPr bwMode="auto">
          <a:xfrm>
            <a:off x="593725" y="5551488"/>
            <a:ext cx="6662738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DDDDDD"/>
                </a:solidFill>
              </a:rPr>
              <a:t>k</a:t>
            </a:r>
            <a:r>
              <a:rPr lang="en-US" sz="2800" baseline="-25000">
                <a:solidFill>
                  <a:srgbClr val="DDDDDD"/>
                </a:solidFill>
              </a:rPr>
              <a:t>s</a:t>
            </a:r>
            <a:r>
              <a:rPr lang="en-US" sz="2800">
                <a:solidFill>
                  <a:srgbClr val="DDDDDD"/>
                </a:solidFill>
              </a:rPr>
              <a:t> is a more general morphometric index: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DDDDDD"/>
                </a:solidFill>
              </a:rPr>
              <a:t>No dependence on basin shape</a:t>
            </a:r>
          </a:p>
        </p:txBody>
      </p:sp>
    </p:spTree>
    <p:extLst>
      <p:ext uri="{BB962C8B-B14F-4D97-AF65-F5344CB8AC3E}">
        <p14:creationId xmlns:p14="http://schemas.microsoft.com/office/powerpoint/2010/main" val="252003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2154" grpId="0" animBg="1"/>
      <p:bldP spid="262155" grpId="0" animBg="1"/>
      <p:bldP spid="262156" grpId="0" animBg="1"/>
      <p:bldP spid="262157" grpId="0"/>
      <p:bldP spid="262158" grpId="0"/>
      <p:bldP spid="26215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685800"/>
            <a:ext cx="467995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1" name="Text Box 3"/>
          <p:cNvSpPr txBox="1">
            <a:spLocks noChangeArrowheads="1"/>
          </p:cNvSpPr>
          <p:nvPr/>
        </p:nvSpPr>
        <p:spPr bwMode="auto">
          <a:xfrm>
            <a:off x="2438400" y="228600"/>
            <a:ext cx="49672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FFCC00"/>
                </a:solidFill>
              </a:rPr>
              <a:t>Duvall, Kirby, and Burbank, 2004, JGR-ES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7375525" y="1687513"/>
            <a:ext cx="15240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  <a:latin typeface="Symbol" pitchFamily="18" charset="2"/>
              </a:rPr>
              <a:t>q </a:t>
            </a:r>
            <a:r>
              <a:rPr lang="en-US" sz="3200">
                <a:solidFill>
                  <a:srgbClr val="FFFF00"/>
                </a:solidFill>
              </a:rPr>
              <a:t>= m/n</a:t>
            </a:r>
            <a:endParaRPr lang="en-US" sz="3200">
              <a:solidFill>
                <a:srgbClr val="FFFF00"/>
              </a:solidFill>
              <a:latin typeface="Symbol" pitchFamily="18" charset="2"/>
            </a:endParaRPr>
          </a:p>
        </p:txBody>
      </p:sp>
      <p:sp>
        <p:nvSpPr>
          <p:cNvPr id="48133" name="Text Box 5"/>
          <p:cNvSpPr txBox="1">
            <a:spLocks noChangeArrowheads="1"/>
          </p:cNvSpPr>
          <p:nvPr/>
        </p:nvSpPr>
        <p:spPr bwMode="auto">
          <a:xfrm>
            <a:off x="7299325" y="4740275"/>
            <a:ext cx="5207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3200">
                <a:solidFill>
                  <a:srgbClr val="FFFF00"/>
                </a:solidFill>
              </a:rPr>
              <a:t>k</a:t>
            </a:r>
            <a:r>
              <a:rPr lang="en-US" sz="3200" baseline="-25000">
                <a:solidFill>
                  <a:srgbClr val="FFFF00"/>
                </a:solidFill>
              </a:rPr>
              <a:t>s</a:t>
            </a:r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auto">
          <a:xfrm>
            <a:off x="7239000" y="3429000"/>
            <a:ext cx="15668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800">
                <a:solidFill>
                  <a:srgbClr val="FFFF00"/>
                </a:solidFill>
              </a:rPr>
              <a:t>S = k</a:t>
            </a:r>
            <a:r>
              <a:rPr lang="en-US" sz="2800" baseline="-25000">
                <a:solidFill>
                  <a:srgbClr val="FFFF00"/>
                </a:solidFill>
              </a:rPr>
              <a:t>s</a:t>
            </a:r>
            <a:r>
              <a:rPr lang="en-US" sz="2800">
                <a:solidFill>
                  <a:srgbClr val="FFFF00"/>
                </a:solidFill>
              </a:rPr>
              <a:t>A</a:t>
            </a:r>
            <a:r>
              <a:rPr lang="en-US" sz="2800" baseline="30000">
                <a:solidFill>
                  <a:srgbClr val="FFFF00"/>
                </a:solidFill>
              </a:rPr>
              <a:t>-</a:t>
            </a:r>
            <a:r>
              <a:rPr lang="en-US" sz="2800" baseline="30000">
                <a:solidFill>
                  <a:srgbClr val="FFFF00"/>
                </a:solidFill>
                <a:latin typeface="Symbol" pitchFamily="18" charset="2"/>
              </a:rPr>
              <a:t>q</a:t>
            </a:r>
          </a:p>
        </p:txBody>
      </p:sp>
      <p:sp>
        <p:nvSpPr>
          <p:cNvPr id="48135" name="Text Box 7"/>
          <p:cNvSpPr txBox="1">
            <a:spLocks noChangeArrowheads="1"/>
          </p:cNvSpPr>
          <p:nvPr/>
        </p:nvSpPr>
        <p:spPr bwMode="auto">
          <a:xfrm>
            <a:off x="7486650" y="6491288"/>
            <a:ext cx="1657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  <p:sp>
        <p:nvSpPr>
          <p:cNvPr id="48136" name="Rectangle 8"/>
          <p:cNvSpPr>
            <a:spLocks noChangeArrowheads="1"/>
          </p:cNvSpPr>
          <p:nvPr/>
        </p:nvSpPr>
        <p:spPr bwMode="auto">
          <a:xfrm>
            <a:off x="228600" y="1676400"/>
            <a:ext cx="238601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Concavity (</a:t>
            </a:r>
            <a:r>
              <a:rPr lang="en-US">
                <a:solidFill>
                  <a:srgbClr val="FF9933"/>
                </a:solidFill>
                <a:latin typeface="Symbol" pitchFamily="18" charset="2"/>
                <a:cs typeface="Arial" pitchFamily="34" charset="0"/>
              </a:rPr>
              <a:t>q</a:t>
            </a:r>
            <a:r>
              <a:rPr lang="en-US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) invariant with U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auto">
          <a:xfrm>
            <a:off x="152400" y="4343400"/>
            <a:ext cx="2419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Steepness  (Ks) varies with U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auto">
          <a:xfrm>
            <a:off x="152400" y="762000"/>
            <a:ext cx="2260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srgbClr val="FF9933"/>
                </a:solidFill>
                <a:latin typeface="Arial" pitchFamily="34" charset="0"/>
                <a:cs typeface="Arial" pitchFamily="34" charset="0"/>
              </a:rPr>
              <a:t>U = Rock Uplift Rate</a:t>
            </a:r>
          </a:p>
        </p:txBody>
      </p:sp>
    </p:spTree>
    <p:extLst>
      <p:ext uri="{BB962C8B-B14F-4D97-AF65-F5344CB8AC3E}">
        <p14:creationId xmlns:p14="http://schemas.microsoft.com/office/powerpoint/2010/main" val="41114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siwalik_hills_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0"/>
            <a:ext cx="69723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ChangeArrowheads="1"/>
          </p:cNvSpPr>
          <p:nvPr/>
        </p:nvSpPr>
        <p:spPr bwMode="auto">
          <a:xfrm>
            <a:off x="0" y="0"/>
            <a:ext cx="91440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Siwalik Hills, Nepal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4343400"/>
            <a:ext cx="4378325" cy="269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7486650" y="152400"/>
            <a:ext cx="1657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>
                <a:solidFill>
                  <a:prstClr val="black"/>
                </a:solidFill>
              </a:rPr>
              <a:t>--K. X Whipple</a:t>
            </a:r>
          </a:p>
        </p:txBody>
      </p:sp>
    </p:spTree>
    <p:extLst>
      <p:ext uri="{BB962C8B-B14F-4D97-AF65-F5344CB8AC3E}">
        <p14:creationId xmlns:p14="http://schemas.microsoft.com/office/powerpoint/2010/main" val="3001862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480</Words>
  <Application>Microsoft Office PowerPoint</Application>
  <PresentationFormat>On-screen Show (4:3)</PresentationFormat>
  <Paragraphs>100</Paragraphs>
  <Slides>20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1_Office Theme</vt:lpstr>
      <vt:lpstr>9_Office Theme</vt:lpstr>
      <vt:lpstr>10_Office Theme</vt:lpstr>
      <vt:lpstr>Image</vt:lpstr>
      <vt:lpstr>PowerPoint Presentation</vt:lpstr>
      <vt:lpstr>Topographic metrics and bedrock channels Outline of this lecture</vt:lpstr>
      <vt:lpstr>Topographic Metrics</vt:lpstr>
      <vt:lpstr>80-90% Relief is on Bedrock Channels</vt:lpstr>
      <vt:lpstr>Fluvial Scaling – Empirical Data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Strike-Parallel: Normal, uniform concavity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Topographic metrics and bedrock channels Outline of this lecture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Ramon</dc:creator>
  <cp:lastModifiedBy>Ramon</cp:lastModifiedBy>
  <cp:revision>5</cp:revision>
  <dcterms:created xsi:type="dcterms:W3CDTF">2013-06-26T00:48:41Z</dcterms:created>
  <dcterms:modified xsi:type="dcterms:W3CDTF">2013-06-26T04:37:43Z</dcterms:modified>
</cp:coreProperties>
</file>