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sldIdLst>
    <p:sldId id="274" r:id="rId7"/>
    <p:sldId id="275" r:id="rId8"/>
    <p:sldId id="276" r:id="rId9"/>
    <p:sldId id="283" r:id="rId10"/>
    <p:sldId id="282" r:id="rId11"/>
    <p:sldId id="285" r:id="rId12"/>
    <p:sldId id="284" r:id="rId13"/>
    <p:sldId id="292" r:id="rId14"/>
    <p:sldId id="286" r:id="rId15"/>
    <p:sldId id="287" r:id="rId16"/>
    <p:sldId id="289" r:id="rId17"/>
    <p:sldId id="290" r:id="rId18"/>
    <p:sldId id="278" r:id="rId19"/>
    <p:sldId id="279" r:id="rId20"/>
    <p:sldId id="281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08BB81D-F433-4B58-B774-12D719F8C533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FABBDC8-4556-461D-9361-DEA0A18E8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6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E01D204-5886-4B29-8283-53A6643A0EF2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53144CC-E61E-4CA1-A86F-3B98F5F31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7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0958241-EEEC-4537-AB6F-6271AF71B019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5698989-73E6-4A0C-A0A9-64DF3724E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6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DAAC86-2C02-4B21-848D-AFC10EEE9771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5734C5-8BED-4CA7-B8AF-4143EF461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64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B0A3427-25F8-4147-9EC5-2FCED5ABB9FA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DFA181B-D8A6-4238-B31D-54ABB071E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38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ADD83C-A835-46F8-841C-83DE448E4FEB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BB8463F-55B9-4A9A-B999-ED6111173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1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0D3393-1211-4BBC-97AF-15CC922BEB54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A7F38FB-0EAA-49D6-99D9-5EA467B5A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42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60EE64-82DA-45BF-B6E5-214640C246E5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6FEE6AC-0605-4BE9-8F8F-62A82F84F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64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C3FFC83-DA10-4C28-A8AE-D0510A58134E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DD232A3-CC32-4629-BE53-35AFEC6B5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63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C10056-08AD-4A6E-8836-64B9215CE4F0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B836CA-F8B8-4DE5-88E4-DA176DE5F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66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43B20D-B67D-4B98-A1C0-F9F7AF931C33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AF7BEB4-2B75-419A-98A5-194FE8F2D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4F5BA8D-6325-4946-B057-AAC1005E3968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51A53B8-60E3-4CF8-916B-9FE54E443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8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D4CA4C-98B9-43F0-86A7-3C41285509AC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369FA92-8669-4DD8-96F1-8EF812A4C5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51EC00-74D7-43E6-AE79-8BADAAC8387D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1A502F-63B5-47BF-A93C-501E634EB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02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18801D-4093-4F16-A9BF-ECE3F97F58DB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AE2F1D-A8B3-45C6-9F81-0122BD7B4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55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94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17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19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98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0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4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05B78E5-557D-471D-8F7C-E08D200FDBE9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5A3AAF4-4D80-4FA0-9130-C61118871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35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504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45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409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51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5059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060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5061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45062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63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64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65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66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67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68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69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70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071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5072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073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074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326A90A-2DCF-4C57-A5DE-B01C2D4A59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50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3545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574941-1FB5-4D70-90D6-97A3663973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032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877BE5-D01F-42C5-9C63-ABF9624B73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24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958657-99A5-4BCC-A9A1-B7B7D5D72E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62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9AC83C-F003-486B-BEFE-FC719D776A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53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AD75A7-CB7A-4DD4-8F9E-AA32561615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7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5E2FE17-933A-4EFE-96E1-7B9DC7D304EB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EDC3B3E-610B-4F68-9DB3-6F3138842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23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528E9D3-0710-47DA-9113-3D956BE343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3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9091A1-F3F2-43AE-8C40-3CC27220F4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48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1B4717-B16E-4683-A090-2ECABBE9BD0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00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F8EA04-474E-48E8-BA55-11D50151C8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98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CD2CF0-7D0F-41D6-894A-A927DBBF15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1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E158E3-8AC4-4623-AA3D-C69FA8F453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66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0FA03-65CB-4806-A94C-EBA04AA4A7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124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15BAA-F525-4246-9B2E-CB73E5111E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64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5BD60-308F-4AAE-89E6-46F3F8F752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42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7B825-BF39-493E-85C1-2DEDC81655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7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C0B438-1236-404E-8E92-FB50A613C3DC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02AC6BD-2AB6-45CD-8993-23D90AF27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22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3084D-9F75-4706-AFBD-B7E1BCDB3B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34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6D711-D236-42B8-AA05-5F90BAF243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13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2A271-A95E-44A5-A3BC-DCC60C1A2F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82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8B42A-6A21-44D5-97DE-A0191D3950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97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B98C4F-7C6C-447B-B3F5-B837A8003A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83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0AB1F-EBEA-4C6B-B768-7D4428E1FCE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89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034F1-4B5F-4D89-99B1-909E8678044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79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2D102-B068-40FE-BCD6-6BCCF8A833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20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92DDF-0A6C-4B82-91E8-F54BBDC9C7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7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1AFB5-445F-4770-B8DF-8FBB544AC7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9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C07B502-795D-4787-89E0-51E0CCA84639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CF93550-8B1C-4664-A1B3-D32AE38D7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397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85DB3D-EEB3-4755-B85C-A3FF510BE9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512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69D4E-DEBE-4BE9-AEEE-BE94C47D94C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63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EC5E5-561F-4B88-9CD1-6398638047D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68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444B3-4CC7-4AAA-A2E2-D9FD87B178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450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9FF32-A5B3-4832-B029-726AF8C347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2158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77A92-B25F-46EC-887C-9229255994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88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FA304-F1BC-4CC9-AA5F-51F88F4BDDA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84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814D028-3E69-40F4-95D0-490A44050C3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6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ABC66AA-8557-4C61-9AF2-8D85306E049A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033765D-5B57-4483-9AF7-8D81743B7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7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D01120-EAA4-4D33-888D-4AC922DFA5D9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0DA4291-79D9-444C-BF58-034920D28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E2580F4-9EDA-4F90-A8F8-B2148584E916}" type="datetime1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00F104D-D635-43DB-B93D-48C8A444B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3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0E77A0-7D08-41F7-8A31-DD05EE4C294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3F6AAF-8377-4322-862E-69512690D5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1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17E603B-774B-4C70-8CE8-0F18ECE79EBC}" type="datetimeFigureOut">
              <a:rPr lang="en-US"/>
              <a:pPr>
                <a:defRPr/>
              </a:pPr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C1EBB18-71A1-4A21-90BF-0FAB202F6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5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7758C0E-061C-A045-B56F-9E8AE98EC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8825835-6307-7241-B3DB-536625CCD2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0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DA5EC0-584E-45E3-8840-D667B379E16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40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0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0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666699"/>
                </a:solidFill>
              </a:endParaRPr>
            </a:p>
          </p:txBody>
        </p:sp>
        <p:sp>
          <p:nvSpPr>
            <p:cNvPr id="440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666699"/>
                </a:solidFill>
              </a:endParaRPr>
            </a:p>
          </p:txBody>
        </p:sp>
        <p:sp>
          <p:nvSpPr>
            <p:cNvPr id="440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9999CC"/>
                </a:solidFill>
              </a:endParaRPr>
            </a:p>
          </p:txBody>
        </p:sp>
        <p:sp>
          <p:nvSpPr>
            <p:cNvPr id="440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666699"/>
                </a:solidFill>
              </a:endParaRPr>
            </a:p>
          </p:txBody>
        </p:sp>
        <p:sp>
          <p:nvSpPr>
            <p:cNvPr id="440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0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9999CC"/>
                </a:solidFill>
              </a:endParaRPr>
            </a:p>
          </p:txBody>
        </p:sp>
        <p:sp>
          <p:nvSpPr>
            <p:cNvPr id="440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9999CC"/>
                </a:solidFill>
              </a:endParaRPr>
            </a:p>
          </p:txBody>
        </p:sp>
      </p:grpSp>
      <p:sp>
        <p:nvSpPr>
          <p:cNvPr id="4404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4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0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9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74638"/>
            <a:ext cx="5791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</a:rPr>
              <a:t>Geomorphology, Fall 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BA6F0E4-E7A5-425A-B2CC-E584A2612B29}" type="slidenum">
              <a:rPr lang="en-US" sz="14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smtClean="0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5240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36" name="Group 12"/>
          <p:cNvGrpSpPr>
            <a:grpSpLocks/>
          </p:cNvGrpSpPr>
          <p:nvPr userDrawn="1"/>
        </p:nvGrpSpPr>
        <p:grpSpPr bwMode="auto">
          <a:xfrm>
            <a:off x="0" y="0"/>
            <a:ext cx="1828800" cy="914400"/>
            <a:chOff x="0" y="0"/>
            <a:chExt cx="1152" cy="576"/>
          </a:xfrm>
        </p:grpSpPr>
        <p:pic>
          <p:nvPicPr>
            <p:cNvPr id="1034" name="Picture 10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" y="0"/>
              <a:ext cx="1104" cy="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1152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158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7B45DB-36E8-4043-B616-AD4DF275EBBD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384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.arizona.edu/palynology/geos462/11datingmeth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hyperlink" Target="http://cnef.earthsciences.dal.ca/NewFiles/cnefTCN-Method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nef.earthsciences.dal.ca/NewFiles/cnefTCN-Method.html" TargetMode="Externa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 descr="F:\Figures\Lembang_All.jpg"/>
          <p:cNvPicPr>
            <a:picLocks noChangeAspect="1" noChangeArrowheads="1"/>
          </p:cNvPicPr>
          <p:nvPr/>
        </p:nvPicPr>
        <p:blipFill>
          <a:blip r:embed="rId2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7" b="25620"/>
          <a:stretch>
            <a:fillRect/>
          </a:stretch>
        </p:blipFill>
        <p:spPr bwMode="auto">
          <a:xfrm>
            <a:off x="0" y="1989138"/>
            <a:ext cx="91440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79" name="Picture 2" descr="logo IT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5402263"/>
            <a:ext cx="917575" cy="917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253038"/>
            <a:ext cx="1054100" cy="1054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5291138"/>
            <a:ext cx="81756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5138738"/>
            <a:ext cx="267811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3" name="Picture 4" descr="great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36513"/>
            <a:ext cx="90011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4" name="Picture 8" descr="C:\Users\User\Documents\MudrickRD_X3\10.Assosiations\logo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03200"/>
            <a:ext cx="2741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0" y="1196975"/>
            <a:ext cx="9144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Pelatihan :</a:t>
            </a:r>
            <a:endParaRPr lang="en-US" sz="16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Techniques in Active Tectonic Study</a:t>
            </a:r>
            <a:endParaRPr lang="en-US" sz="24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Juni 20-Juli 2, 2013</a:t>
            </a:r>
            <a:endParaRPr lang="en-US" sz="20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Instruktur: Prof. J Ramon Arrowsmith (JRA)</a:t>
            </a:r>
            <a:endParaRPr lang="en-US" sz="16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Dari Arizona State University (ASU) - US</a:t>
            </a:r>
            <a:endParaRPr lang="en-US" sz="16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>
              <a:solidFill>
                <a:srgbClr val="000000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52586" name="Rectangle 11"/>
          <p:cNvSpPr>
            <a:spLocks noChangeArrowheads="1"/>
          </p:cNvSpPr>
          <p:nvPr/>
        </p:nvSpPr>
        <p:spPr bwMode="auto">
          <a:xfrm>
            <a:off x="1624013" y="3325813"/>
            <a:ext cx="56848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Tempat Pelaksanaan: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Ruang Pangea, Laboratorium Gempabumi (LabEarth) – Puslit Geoteknologi LIPI dan Kuliah lapangan akan dilakukan disekitar Sesar Lembang, Jawa Barat.</a:t>
            </a:r>
          </a:p>
        </p:txBody>
      </p:sp>
      <p:sp>
        <p:nvSpPr>
          <p:cNvPr id="152587" name="Rectangle 12"/>
          <p:cNvSpPr>
            <a:spLocks noChangeArrowheads="1"/>
          </p:cNvSpPr>
          <p:nvPr/>
        </p:nvSpPr>
        <p:spPr bwMode="auto">
          <a:xfrm>
            <a:off x="2108200" y="4616450"/>
            <a:ext cx="594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228600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* </a:t>
            </a:r>
            <a:r>
              <a:rPr lang="en-US" i="1">
                <a:solidFill>
                  <a:srgbClr val="000000"/>
                </a:solidFill>
                <a:ea typeface="MS PGothic" pitchFamily="34" charset="-128"/>
                <a:cs typeface="Times New Roman" pitchFamily="18" charset="0"/>
              </a:rPr>
              <a:t>Lebih jelas baca TOR/KAK dan daftar acara</a:t>
            </a:r>
          </a:p>
        </p:txBody>
      </p:sp>
    </p:spTree>
    <p:extLst>
      <p:ext uri="{BB962C8B-B14F-4D97-AF65-F5344CB8AC3E}">
        <p14:creationId xmlns:p14="http://schemas.microsoft.com/office/powerpoint/2010/main" val="29948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"/>
            <a:ext cx="520065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43349" cy="246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91200" y="3069020"/>
            <a:ext cx="29168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178 ± 20 </a:t>
            </a:r>
            <a:r>
              <a:rPr lang="en-US" dirty="0" smtClean="0"/>
              <a:t>m </a:t>
            </a:r>
            <a:r>
              <a:rPr lang="en-US" dirty="0" err="1" smtClean="0"/>
              <a:t>retrodeformation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2.5 ± 0.4 mm/</a:t>
            </a:r>
            <a:r>
              <a:rPr lang="en-US" dirty="0" err="1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32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3"/>
            <a:ext cx="52959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268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95900" y="2829938"/>
            <a:ext cx="32385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290 ± 20 m </a:t>
            </a:r>
            <a:r>
              <a:rPr lang="en-US" dirty="0" smtClean="0"/>
              <a:t> </a:t>
            </a:r>
            <a:r>
              <a:rPr lang="en-US" dirty="0" err="1" smtClean="0"/>
              <a:t>retrodeformation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3.1 ± 0.4 </a:t>
            </a:r>
            <a:r>
              <a:rPr lang="en-US" dirty="0" smtClean="0"/>
              <a:t>mm/</a:t>
            </a:r>
            <a:r>
              <a:rPr lang="en-US" dirty="0" err="1" smtClean="0"/>
              <a:t>yr</a:t>
            </a:r>
            <a:r>
              <a:rPr lang="en-US" dirty="0" smtClean="0"/>
              <a:t> slip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0" y="0"/>
          <a:ext cx="9144000" cy="607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Image" r:id="rId3" imgW="27593651" imgH="18336508" progId="Photoshop.Image.7">
                  <p:embed/>
                </p:oleObj>
              </mc:Choice>
              <mc:Fallback>
                <p:oleObj name="Image" r:id="rId3" imgW="27593651" imgH="18336508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07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6324600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Dating marine terraces: Santa Cruz, California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11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48400" y="5934670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srgbClr val="660066"/>
                </a:solidFill>
              </a:rPr>
              <a:t>Burbank and Anderson, 2011, Tectonic Geomorphology, Chapter 3</a:t>
            </a:r>
          </a:p>
        </p:txBody>
      </p:sp>
      <p:pic>
        <p:nvPicPr>
          <p:cNvPr id="2" name="Picture 1" descr="3.18 stockton bar crn profile_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48400" cy="68118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7001" y="10668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Erosion rate in the watershed influences the inheritance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76744" y="5410200"/>
            <a:ext cx="5467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srgbClr val="660066"/>
                </a:solidFill>
              </a:rPr>
              <a:t>Burbank and Anderson, 2011, Tectonic Geomorphology, Chapter 3</a:t>
            </a:r>
          </a:p>
        </p:txBody>
      </p:sp>
      <p:pic>
        <p:nvPicPr>
          <p:cNvPr id="2" name="Picture 1" descr="3.19_cosmo_sketch_&amp;_sc_terraces DWB2011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3"/>
            <a:ext cx="3676744" cy="68580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4100655"/>
              </p:ext>
            </p:extLst>
          </p:nvPr>
        </p:nvGraphicFramePr>
        <p:xfrm>
          <a:off x="3687253" y="239766"/>
          <a:ext cx="5372137" cy="3570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Image" r:id="rId4" imgW="27593651" imgH="18336508" progId="Photoshop.Image.7">
                  <p:embed/>
                </p:oleObj>
              </mc:Choice>
              <mc:Fallback>
                <p:oleObj name="Image" r:id="rId4" imgW="27593651" imgH="18336508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7253" y="239766"/>
                        <a:ext cx="5372137" cy="3570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30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srgbClr val="660066"/>
                </a:solidFill>
              </a:rPr>
              <a:t>Burbank and Anderson, 2011, Tectonic Geomorphology, Chapter 3</a:t>
            </a:r>
          </a:p>
        </p:txBody>
      </p:sp>
      <p:pic>
        <p:nvPicPr>
          <p:cNvPr id="2" name="Picture 1" descr="3.21_sierran_caves_crns-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8" y="0"/>
            <a:ext cx="8534932" cy="632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563"/>
            <a:ext cx="9144000" cy="884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 err="1" smtClean="0"/>
              <a:t>Cosmogenic</a:t>
            </a:r>
            <a:r>
              <a:rPr lang="en-US" b="1" i="1" dirty="0" smtClean="0"/>
              <a:t> radionuclide geochronology</a:t>
            </a:r>
            <a:br>
              <a:rPr lang="en-US" b="1" i="1" dirty="0" smtClean="0"/>
            </a:br>
            <a:r>
              <a:rPr lang="en-US" dirty="0" smtClean="0"/>
              <a:t>Outline of this lecture</a:t>
            </a:r>
            <a:endParaRPr lang="en-US" dirty="0"/>
          </a:p>
        </p:txBody>
      </p:sp>
      <p:sp>
        <p:nvSpPr>
          <p:cNvPr id="15360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001000" cy="3687763"/>
          </a:xfrm>
        </p:spPr>
        <p:txBody>
          <a:bodyPr/>
          <a:lstStyle/>
          <a:p>
            <a:pPr eaLnBrk="1" hangingPunct="1"/>
            <a:r>
              <a:rPr lang="en-US" dirty="0" smtClean="0"/>
              <a:t>Overview of method and applications</a:t>
            </a:r>
          </a:p>
          <a:p>
            <a:pPr eaLnBrk="1" hangingPunct="1"/>
            <a:r>
              <a:rPr lang="en-US" dirty="0" smtClean="0"/>
              <a:t>Surface dating for slip rate</a:t>
            </a:r>
          </a:p>
          <a:p>
            <a:pPr eaLnBrk="1" hangingPunct="1"/>
            <a:r>
              <a:rPr lang="en-US" dirty="0" smtClean="0"/>
              <a:t>Profile dating for terrace age</a:t>
            </a:r>
          </a:p>
          <a:p>
            <a:pPr eaLnBrk="1" hangingPunct="1"/>
            <a:r>
              <a:rPr lang="en-US" dirty="0" smtClean="0"/>
              <a:t>Burial dating for erosion rate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4572000"/>
            <a:ext cx="1936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207250" y="3922713"/>
            <a:ext cx="1924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prstClr val="black"/>
                </a:solidFill>
              </a:rPr>
              <a:t>Many figures from this textbook</a:t>
            </a:r>
          </a:p>
        </p:txBody>
      </p:sp>
    </p:spTree>
    <p:extLst>
      <p:ext uri="{BB962C8B-B14F-4D97-AF65-F5344CB8AC3E}">
        <p14:creationId xmlns:p14="http://schemas.microsoft.com/office/powerpoint/2010/main" val="7285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563"/>
            <a:ext cx="9144000" cy="884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 err="1" smtClean="0"/>
              <a:t>Cosmogenic</a:t>
            </a:r>
            <a:r>
              <a:rPr lang="en-US" b="1" i="1" dirty="0" smtClean="0"/>
              <a:t> radionuclide geochronology</a:t>
            </a:r>
            <a:br>
              <a:rPr lang="en-US" b="1" i="1" dirty="0" smtClean="0"/>
            </a:br>
            <a:r>
              <a:rPr lang="en-US" dirty="0" smtClean="0"/>
              <a:t>Outline of this lecture</a:t>
            </a:r>
            <a:endParaRPr lang="en-US" dirty="0"/>
          </a:p>
        </p:txBody>
      </p:sp>
      <p:sp>
        <p:nvSpPr>
          <p:cNvPr id="15360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001000" cy="3687763"/>
          </a:xfrm>
        </p:spPr>
        <p:txBody>
          <a:bodyPr/>
          <a:lstStyle/>
          <a:p>
            <a:pPr eaLnBrk="1" hangingPunct="1"/>
            <a:r>
              <a:rPr lang="en-US" dirty="0" smtClean="0"/>
              <a:t>Overview of method and applications</a:t>
            </a:r>
          </a:p>
          <a:p>
            <a:pPr eaLnBrk="1" hangingPunct="1"/>
            <a:r>
              <a:rPr lang="en-US" dirty="0" smtClean="0"/>
              <a:t>Surface dating for slip rate</a:t>
            </a:r>
          </a:p>
          <a:p>
            <a:pPr eaLnBrk="1" hangingPunct="1"/>
            <a:r>
              <a:rPr lang="en-US" dirty="0" smtClean="0"/>
              <a:t>Profile dating for terrace age</a:t>
            </a:r>
          </a:p>
          <a:p>
            <a:pPr eaLnBrk="1" hangingPunct="1"/>
            <a:r>
              <a:rPr lang="en-US" dirty="0" smtClean="0"/>
              <a:t>Burial dating for erosion rate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4572000"/>
            <a:ext cx="1936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207250" y="3922713"/>
            <a:ext cx="1924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/>
              <a:t>Many figures from this textbook</a:t>
            </a:r>
          </a:p>
        </p:txBody>
      </p:sp>
    </p:spTree>
    <p:extLst>
      <p:ext uri="{BB962C8B-B14F-4D97-AF65-F5344CB8AC3E}">
        <p14:creationId xmlns:p14="http://schemas.microsoft.com/office/powerpoint/2010/main" val="425112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00441" cy="6806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381000"/>
            <a:ext cx="35814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energy charged particles enter the Earth’s atmosphere and interact with it and the Earth surface to produce </a:t>
            </a:r>
            <a:r>
              <a:rPr lang="en-US" dirty="0" err="1" smtClean="0"/>
              <a:t>cosmogenic</a:t>
            </a:r>
            <a:r>
              <a:rPr lang="en-US" dirty="0" smtClean="0"/>
              <a:t> nuclides</a:t>
            </a:r>
          </a:p>
          <a:p>
            <a:endParaRPr lang="en-US" dirty="0"/>
          </a:p>
          <a:p>
            <a:r>
              <a:rPr lang="en-US" dirty="0" smtClean="0"/>
              <a:t>Modulated by solar activity, earth’ geomagnetic field, geography</a:t>
            </a:r>
          </a:p>
          <a:p>
            <a:endParaRPr lang="en-US" dirty="0"/>
          </a:p>
          <a:p>
            <a:r>
              <a:rPr lang="en-US" dirty="0" smtClean="0"/>
              <a:t>Main nuclides include: 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baseline="30000" dirty="0" smtClean="0"/>
              <a:t>14</a:t>
            </a:r>
            <a:r>
              <a:rPr lang="en-US" baseline="-25000" dirty="0" smtClean="0"/>
              <a:t>7</a:t>
            </a:r>
            <a:r>
              <a:rPr lang="en-US" dirty="0" smtClean="0"/>
              <a:t>N</a:t>
            </a:r>
            <a:r>
              <a:rPr lang="en-US" dirty="0"/>
              <a:t>, </a:t>
            </a:r>
            <a:r>
              <a:rPr lang="en-US" baseline="30000" dirty="0"/>
              <a:t>10</a:t>
            </a:r>
            <a:r>
              <a:rPr lang="en-US" baseline="-25000" dirty="0"/>
              <a:t>5</a:t>
            </a:r>
            <a:r>
              <a:rPr lang="en-US" dirty="0"/>
              <a:t>Be, </a:t>
            </a:r>
            <a:r>
              <a:rPr lang="en-US" baseline="30000" dirty="0"/>
              <a:t>26</a:t>
            </a:r>
            <a:r>
              <a:rPr lang="en-US" baseline="-25000" dirty="0"/>
              <a:t>13</a:t>
            </a:r>
            <a:r>
              <a:rPr lang="en-US" dirty="0"/>
              <a:t>Al, </a:t>
            </a:r>
            <a:r>
              <a:rPr lang="en-US" baseline="30000" dirty="0"/>
              <a:t>36</a:t>
            </a:r>
            <a:r>
              <a:rPr lang="en-US" baseline="-25000" dirty="0"/>
              <a:t>17</a:t>
            </a:r>
            <a:r>
              <a:rPr lang="en-US" dirty="0"/>
              <a:t>Cl, </a:t>
            </a:r>
            <a:endParaRPr lang="en-US" dirty="0" smtClean="0"/>
          </a:p>
          <a:p>
            <a:r>
              <a:rPr lang="en-US" baseline="30000" dirty="0" smtClean="0"/>
              <a:t>39</a:t>
            </a:r>
            <a:r>
              <a:rPr lang="en-US" baseline="-25000" dirty="0" smtClean="0"/>
              <a:t>18</a:t>
            </a:r>
            <a:r>
              <a:rPr lang="en-US" dirty="0" smtClean="0"/>
              <a:t>Ar</a:t>
            </a:r>
            <a:r>
              <a:rPr lang="en-US" dirty="0"/>
              <a:t> </a:t>
            </a:r>
            <a:r>
              <a:rPr lang="en-US" dirty="0" smtClean="0"/>
              <a:t>, </a:t>
            </a:r>
            <a:r>
              <a:rPr lang="en-US" baseline="30000" dirty="0" smtClean="0"/>
              <a:t>3</a:t>
            </a:r>
            <a:r>
              <a:rPr lang="en-US" dirty="0" smtClean="0"/>
              <a:t>He, </a:t>
            </a:r>
            <a:r>
              <a:rPr lang="en-US" baseline="30000" dirty="0" smtClean="0"/>
              <a:t>21</a:t>
            </a:r>
            <a:r>
              <a:rPr lang="en-US" dirty="0" smtClean="0"/>
              <a:t>Ne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5352393" y="3403084"/>
            <a:ext cx="365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http://www.geo.arizona.edu/palynology/geos462/11datingmeth.html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57648" y="4431180"/>
            <a:ext cx="3786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Important reference:</a:t>
            </a:r>
          </a:p>
          <a:p>
            <a:r>
              <a:rPr lang="en-US" dirty="0">
                <a:hlinkClick r:id="rId4"/>
              </a:rPr>
              <a:t>http://cnef.earthsciences.dal.ca/NewFiles/cnefTCN-Method.html</a:t>
            </a:r>
            <a:endParaRPr lang="en-US" dirty="0"/>
          </a:p>
        </p:txBody>
      </p:sp>
      <p:pic>
        <p:nvPicPr>
          <p:cNvPr id="11268" name="Picture 4" descr="D:\20130619_LIPI_Lectures\buildingblocks\Class presentations on Dating methods\headimag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713957"/>
            <a:ext cx="4548351" cy="103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srgbClr val="660066"/>
                </a:solidFill>
              </a:rPr>
              <a:t>Burbank and Anderson, 2011, Tectonic Geomorphology, Chapter 3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5" y="5254"/>
            <a:ext cx="9011508" cy="563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35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srgbClr val="660066"/>
                </a:solidFill>
              </a:rPr>
              <a:t>Burbank and Anderson, 2011, Tectonic Geomorphology, Chapter 3</a:t>
            </a:r>
          </a:p>
        </p:txBody>
      </p:sp>
      <p:pic>
        <p:nvPicPr>
          <p:cNvPr id="4" name="Picture 3" descr="cosmogenic.box(3.1)_2010 DWBcol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3" t="787" r="14753" b="80324"/>
          <a:stretch/>
        </p:blipFill>
        <p:spPr>
          <a:xfrm>
            <a:off x="685800" y="-155571"/>
            <a:ext cx="6324600" cy="6701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19812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0</a:t>
            </a:r>
            <a:r>
              <a:rPr lang="en-US" dirty="0" smtClean="0"/>
              <a:t> is production at the surface</a:t>
            </a:r>
          </a:p>
          <a:p>
            <a:r>
              <a:rPr lang="en-US" dirty="0" smtClean="0"/>
              <a:t>Z* is e-</a:t>
            </a:r>
            <a:r>
              <a:rPr lang="en-US" dirty="0" err="1" smtClean="0"/>
              <a:t>efolding</a:t>
            </a:r>
            <a:r>
              <a:rPr lang="en-US" dirty="0" smtClean="0"/>
              <a:t> depth (decrease by 1/e: ~2.7)</a:t>
            </a:r>
          </a:p>
          <a:p>
            <a:r>
              <a:rPr lang="en-US" dirty="0" smtClean="0"/>
              <a:t>Z is really total number of atoms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81600" y="4267200"/>
            <a:ext cx="3752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=P</a:t>
            </a:r>
            <a:r>
              <a:rPr lang="en-US" baseline="-25000" dirty="0" smtClean="0"/>
              <a:t>0</a:t>
            </a:r>
            <a:r>
              <a:rPr lang="en-US" dirty="0" smtClean="0"/>
              <a:t> –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dirty="0" err="1" smtClean="0"/>
              <a:t>N</a:t>
            </a:r>
            <a:endParaRPr lang="en-US" dirty="0" smtClean="0"/>
          </a:p>
          <a:p>
            <a:r>
              <a:rPr lang="en-US" dirty="0" smtClean="0"/>
              <a:t>N is number of atoms per unit volume</a:t>
            </a:r>
          </a:p>
          <a:p>
            <a:r>
              <a:rPr lang="en-US" dirty="0"/>
              <a:t> </a:t>
            </a:r>
            <a:r>
              <a:rPr lang="en-US" dirty="0" smtClean="0"/>
              <a:t>t is time</a:t>
            </a:r>
          </a:p>
          <a:p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dirty="0" smtClean="0"/>
              <a:t> is radioactive decay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229600" cy="1371600"/>
          </a:xfrm>
        </p:spPr>
        <p:txBody>
          <a:bodyPr/>
          <a:lstStyle/>
          <a:p>
            <a:r>
              <a:rPr lang="en-US" sz="4000" b="1">
                <a:solidFill>
                  <a:schemeClr val="bg2"/>
                </a:solidFill>
              </a:rPr>
              <a:t>Target minerals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562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u="sng"/>
              <a:t>Stable noble gases-</a:t>
            </a:r>
            <a:r>
              <a:rPr lang="en-US" sz="2400" b="1"/>
              <a:t> Measure oldest surfaces in tens of million years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b="1" baseline="3000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baseline="30000"/>
              <a:t>  3</a:t>
            </a:r>
            <a:r>
              <a:rPr lang="en-US" sz="2400" b="1"/>
              <a:t>He		Olivine, Pyroxene, Fe/Ti-Oxide Minerals, Garnet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baseline="30000"/>
              <a:t>21</a:t>
            </a:r>
            <a:r>
              <a:rPr lang="en-US" sz="2400" b="1"/>
              <a:t>Ne		Quartz, Olivine, Pyroxene, Sanidine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baseline="30000"/>
              <a:t>38</a:t>
            </a:r>
            <a:r>
              <a:rPr lang="en-US" sz="2400" b="1"/>
              <a:t>Ar		Calcium, (experimental)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u="sng"/>
              <a:t>Radiogenic</a:t>
            </a:r>
            <a:r>
              <a:rPr lang="en-US" sz="2400" b="1"/>
              <a:t>- Order decreasing half lives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b="1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baseline="30000"/>
              <a:t>10</a:t>
            </a:r>
            <a:r>
              <a:rPr lang="en-US" sz="2400" b="1"/>
              <a:t>Be		Quartz, Calcite, Sanidine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baseline="30000"/>
              <a:t>26</a:t>
            </a:r>
            <a:r>
              <a:rPr lang="en-US" sz="2400" b="1"/>
              <a:t>Al		Quartz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baseline="30000"/>
              <a:t>36</a:t>
            </a:r>
            <a:r>
              <a:rPr lang="en-US" sz="2400" b="1"/>
              <a:t>Cl		Whole Rock, Feldspar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baseline="30000"/>
              <a:t> 14</a:t>
            </a:r>
            <a:r>
              <a:rPr lang="en-US" sz="2400" b="1"/>
              <a:t>C		Olivine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i="1"/>
              <a:t>In Situ</a:t>
            </a:r>
            <a:r>
              <a:rPr lang="en-US" sz="2400" b="1" baseline="30000"/>
              <a:t>  14</a:t>
            </a:r>
            <a:r>
              <a:rPr lang="en-US" sz="2400" b="1"/>
              <a:t>C	Quartz, Olivine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b="1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22950"/>
            <a:ext cx="1619250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858000" y="822325"/>
            <a:ext cx="1981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</a:rPr>
              <a:t>(Schaefer and Lifton, 2007)</a:t>
            </a:r>
          </a:p>
        </p:txBody>
      </p:sp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3200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740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559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6183868"/>
            <a:ext cx="7375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http://cnef.earthsciences.dal.ca/NewFiles/cnefTCN-Method.html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85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76200" y="76200"/>
            <a:ext cx="3505200" cy="708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Data too noisy?</a:t>
            </a:r>
          </a:p>
          <a:p>
            <a:pPr>
              <a:lnSpc>
                <a:spcPct val="90000"/>
              </a:lnSpc>
            </a:pPr>
            <a:r>
              <a:rPr lang="en-US" sz="2400"/>
              <a:t>Measuring different things? (age, offset, aperture)</a:t>
            </a:r>
          </a:p>
          <a:p>
            <a:pPr>
              <a:lnSpc>
                <a:spcPct val="90000"/>
              </a:lnSpc>
            </a:pPr>
            <a:r>
              <a:rPr lang="en-US" sz="2400"/>
              <a:t>Missing earthquakes?</a:t>
            </a:r>
          </a:p>
          <a:p>
            <a:pPr>
              <a:lnSpc>
                <a:spcPct val="90000"/>
              </a:lnSpc>
            </a:pPr>
            <a:r>
              <a:rPr lang="en-US" sz="2400"/>
              <a:t>Deformation zone evolution</a:t>
            </a:r>
          </a:p>
          <a:p>
            <a:pPr>
              <a:lnSpc>
                <a:spcPct val="90000"/>
              </a:lnSpc>
            </a:pPr>
            <a:r>
              <a:rPr lang="en-US" sz="2400"/>
              <a:t>Lower crust and upper mantle</a:t>
            </a:r>
          </a:p>
          <a:p>
            <a:pPr>
              <a:lnSpc>
                <a:spcPct val="90000"/>
              </a:lnSpc>
            </a:pPr>
            <a:r>
              <a:rPr lang="en-US" sz="2400"/>
              <a:t>High rates over long time and  localized deformation important: continental deformation more plate-like</a:t>
            </a:r>
          </a:p>
          <a:p>
            <a:pPr>
              <a:lnSpc>
                <a:spcPct val="90000"/>
              </a:lnSpc>
            </a:pPr>
            <a:r>
              <a:rPr lang="en-US" sz="2400"/>
              <a:t>Lower rates over long time and broad space: continental deformation more fluid-like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</p:txBody>
      </p:sp>
      <p:graphicFrame>
        <p:nvGraphicFramePr>
          <p:cNvPr id="105476" name="Object 4"/>
          <p:cNvGraphicFramePr>
            <a:graphicFrameLocks noChangeAspect="1"/>
          </p:cNvGraphicFramePr>
          <p:nvPr/>
        </p:nvGraphicFramePr>
        <p:xfrm>
          <a:off x="3309938" y="0"/>
          <a:ext cx="5834062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Image" r:id="rId3" imgW="8025397" imgH="9434921" progId="PhotoshopElements.Image.2">
                  <p:embed/>
                </p:oleObj>
              </mc:Choice>
              <mc:Fallback>
                <p:oleObj name="Image" r:id="rId3" imgW="8025397" imgH="9434921" progId="PhotoshopElements.Image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38" y="0"/>
                        <a:ext cx="5834062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7043738" y="6276975"/>
            <a:ext cx="1905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</a:rPr>
              <a:t>Friedrich, et al., 2003</a:t>
            </a: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629400" y="-228600"/>
            <a:ext cx="2514600" cy="2133600"/>
          </a:xfrm>
        </p:spPr>
        <p:txBody>
          <a:bodyPr/>
          <a:lstStyle/>
          <a:p>
            <a:r>
              <a:rPr lang="en-US" sz="3000" b="1">
                <a:solidFill>
                  <a:srgbClr val="000000"/>
                </a:solidFill>
              </a:rPr>
              <a:t>Deformation rate variation and the role of faulting</a:t>
            </a:r>
          </a:p>
        </p:txBody>
      </p:sp>
    </p:spTree>
    <p:extLst>
      <p:ext uri="{BB962C8B-B14F-4D97-AF65-F5344CB8AC3E}">
        <p14:creationId xmlns:p14="http://schemas.microsoft.com/office/powerpoint/2010/main" val="32359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54171"/>
            <a:ext cx="6004035" cy="590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" y="0"/>
            <a:ext cx="9109841" cy="181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303" y="836630"/>
            <a:ext cx="4855698" cy="2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04" y="2057400"/>
            <a:ext cx="313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Dating surface boulder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29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800000"/>
      </a:dk2>
      <a:lt2>
        <a:srgbClr val="FFFF00"/>
      </a:lt2>
      <a:accent1>
        <a:srgbClr val="00CC99"/>
      </a:accent1>
      <a:accent2>
        <a:srgbClr val="3333CC"/>
      </a:accent2>
      <a:accent3>
        <a:srgbClr val="C0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401</Words>
  <Application>Microsoft Office PowerPoint</Application>
  <PresentationFormat>On-screen Show (4:3)</PresentationFormat>
  <Paragraphs>90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9_Office Theme</vt:lpstr>
      <vt:lpstr>10_Office Theme</vt:lpstr>
      <vt:lpstr>Office Theme</vt:lpstr>
      <vt:lpstr>Pixel</vt:lpstr>
      <vt:lpstr>2_Default Design</vt:lpstr>
      <vt:lpstr>Default Design</vt:lpstr>
      <vt:lpstr>Image</vt:lpstr>
      <vt:lpstr>Adobe Photoshop Elements Image</vt:lpstr>
      <vt:lpstr>PowerPoint Presentation</vt:lpstr>
      <vt:lpstr>Cosmogenic radionuclide geochronology Outline of this lecture</vt:lpstr>
      <vt:lpstr>PowerPoint Presentation</vt:lpstr>
      <vt:lpstr>PowerPoint Presentation</vt:lpstr>
      <vt:lpstr>PowerPoint Presentation</vt:lpstr>
      <vt:lpstr>Target minerals</vt:lpstr>
      <vt:lpstr>PowerPoint Presentation</vt:lpstr>
      <vt:lpstr>Deformation rate variation and the role of faulting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Cosmogenic radionuclide geochronology Outline of this lecture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Ramon</dc:creator>
  <cp:lastModifiedBy>Ramon</cp:lastModifiedBy>
  <cp:revision>27</cp:revision>
  <dcterms:created xsi:type="dcterms:W3CDTF">2013-06-26T00:48:41Z</dcterms:created>
  <dcterms:modified xsi:type="dcterms:W3CDTF">2013-06-27T04:58:01Z</dcterms:modified>
</cp:coreProperties>
</file>